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140" r:id="rId3"/>
    <p:sldId id="1142" r:id="rId4"/>
    <p:sldId id="1156" r:id="rId5"/>
    <p:sldId id="1143" r:id="rId6"/>
    <p:sldId id="1144" r:id="rId7"/>
    <p:sldId id="1145" r:id="rId8"/>
    <p:sldId id="1146" r:id="rId9"/>
    <p:sldId id="1147" r:id="rId10"/>
    <p:sldId id="1161" r:id="rId11"/>
    <p:sldId id="1148" r:id="rId12"/>
    <p:sldId id="1162" r:id="rId13"/>
    <p:sldId id="1149" r:id="rId14"/>
    <p:sldId id="1150" r:id="rId15"/>
    <p:sldId id="1152" r:id="rId16"/>
    <p:sldId id="1164" r:id="rId17"/>
    <p:sldId id="1154" r:id="rId18"/>
    <p:sldId id="1158" r:id="rId19"/>
    <p:sldId id="1160" r:id="rId20"/>
    <p:sldId id="1141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00AEEF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30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第十八章</a:t>
            </a:r>
            <a:r>
              <a:rPr lang="zh-CN" altLang="en-US" sz="54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电功率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竞赛思维空间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831975"/>
                <a:ext cx="11485848" cy="2533129"/>
              </a:xfrm>
            </p:spPr>
            <p:txBody>
              <a:bodyPr/>
              <a:lstStyle/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电热毯的发热功率只计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的功率，由公式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，若电压变为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110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，则功率减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为四分之一，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错误；串联一个（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的电阻后，总电阻为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，电流变为原来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倍，由公式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的功率减为一半，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错误；并联一个电阻时，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不改变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的功率，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831975"/>
                <a:ext cx="11485848" cy="2533129"/>
              </a:xfrm>
              <a:blipFill rotWithShape="1">
                <a:blip r:embed="rId2"/>
                <a:stretch>
                  <a:fillRect l="-2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5232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B0F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上海第三十一届初中物理竞赛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大同中学杯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初赛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用电阻为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的均匀电阻丝制成一个圆环，并把它接到如图所示的电路中，图中导线的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端能沿圆环移动，并保持良好接触，已知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，电源电压保持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不变，改变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的位置，则圆环的最大电功率为（　　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13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</a:t>
                </a: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</a:t>
                </a: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</a:t>
                </a: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52326"/>
              </a:xfrm>
              <a:blipFill rotWithShape="1">
                <a:blip r:embed="rId2"/>
                <a:stretch>
                  <a:fillRect l="-2" t="-12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6455246" y="5105215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tb146.jpg" descr="id:21475019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63158" y="2667845"/>
            <a:ext cx="3024336" cy="243737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61158" y="251408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587824"/>
              </a:xfrm>
            </p:spPr>
            <p:txBody>
              <a:bodyPr/>
              <a:lstStyle/>
              <a:p>
                <a:pPr algn="dist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 dirty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dirty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转到某点时，两圆弧电阻分别为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，设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并联总电阻为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时，圆环的电功率最大，最大电功率为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圆环大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𝑈</m:t>
                                </m:r>
                              </m:num>
                              <m:den>
                                <m:r>
                                  <a:rPr lang="en-US" altLang="zh-CN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𝑅</m:t>
                                </m:r>
                                <m:r>
                                  <a:rPr lang="en-US" altLang="zh-CN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zh-CN" altLang="zh-CN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f>
                          <m:f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zh-CN" altLang="zh-CN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（</m:t>
                            </m:r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  <m:r>
                              <a:rPr lang="en-US" altLang="zh-CN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zh-CN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zh-CN" altLang="zh-CN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）</m:t>
                                </m:r>
                              </m:e>
                              <m:sup>
                                <m:r>
                                  <a:rPr lang="en-US" altLang="zh-CN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den>
                        </m:f>
                      </m:den>
                    </m:f>
                  </m:oMath>
                </a14:m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f>
                          <m:f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zh-CN" altLang="zh-CN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（</m:t>
                            </m:r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  <m:r>
                              <a:rPr lang="en-US" altLang="zh-C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zh-CN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zh-CN" altLang="zh-CN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）</m:t>
                                </m:r>
                              </m:e>
                              <m:sup>
                                <m:r>
                                  <a:rPr lang="en-US" altLang="zh-CN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den>
                        </m:f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，当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Ω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时，圆环的电功率最大，最大为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圆环大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W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587824"/>
              </a:xfrm>
              <a:blipFill>
                <a:blip r:embed="rId2"/>
                <a:stretch>
                  <a:fillRect l="-796" t="-2353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8727839" y="1807320"/>
            <a:ext cx="2108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u="wavy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87094" y="2047079"/>
            <a:ext cx="406553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结合数学知识可得出</a:t>
            </a:r>
            <a:r>
              <a:rPr lang="en-US" altLang="zh-CN" sz="2400" b="0" i="1">
                <a:solidFill>
                  <a:srgbClr val="00AEEF"/>
                </a:solidFill>
                <a:cs typeface="Times New Roman" panose="02020603050405020304" pitchFamily="18" charset="0"/>
              </a:rPr>
              <a:t>R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的大小</a:t>
            </a:r>
            <a:endParaRPr lang="zh-CN" altLang="zh-CN" sz="900" b="0">
              <a:solidFill>
                <a:srgbClr val="00AEEF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9354" y="2213490"/>
            <a:ext cx="410631" cy="30713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375126" y="5984535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tb146.jpg" descr="id:214750192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99062" y="3631483"/>
            <a:ext cx="3024336" cy="243737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第二十六届全国初中应用物理知识竞赛初赛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）中国首创的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十秒</a:t>
            </a:r>
            <a:r>
              <a:rPr lang="zh-CN" altLang="zh-CN" spc="-6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级闪充电车在宁波</a:t>
            </a:r>
            <a:r>
              <a:rPr lang="zh-CN" altLang="zh-CN" spc="-5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正式下线，如图所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这种电车采用超级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电容（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一种可以直接以电能形式储存能量的设备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像蓄电池一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样也有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正、负两极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）作为电能存储设备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这种超级电容安全</a:t>
            </a:r>
            <a:r>
              <a:rPr lang="zh-CN" altLang="zh-CN" spc="-6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环保，</a:t>
            </a:r>
            <a:endParaRPr lang="en-US" altLang="zh-CN" spc="-6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pc="-6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可反复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充放电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万次以上，使用寿命长达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与该车相匹配的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充电桩安装在各公交站点，充电桩在乘客上下车的约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时间里即可把电充满，并可让车持续正常行驶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5km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在制动和下坡时，电车还可以把部分动能再转化为电能为超级电容充电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若假设这种电车的质量（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含乘客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；正常匀速行驶时，电车受到的平均阻力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为车重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Trebuchet MS" panose="020B0603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；正常匀速行驶时的速度为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10m/s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10N/kg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23598" y="3068960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w256.jpg" descr="id:21475019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804695" y="968436"/>
            <a:ext cx="3015192" cy="200704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9099" y="893073"/>
            <a:ext cx="11485848" cy="5762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）求这种电车正常匀速行驶时的功率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0794" y="1559729"/>
            <a:ext cx="1437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4</a:t>
            </a:r>
            <a:r>
              <a:rPr lang="en-US" altLang="zh-CN" sz="2400"/>
              <a:t> W</a:t>
            </a:r>
            <a:endParaRPr lang="zh-CN" altLang="en-US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288925" y="1949450"/>
            <a:ext cx="9298940" cy="180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电车匀速行驶时，电车的牵引力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N/k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，电车正常匀速行驶时的功率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i="1" spc="-10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43196" y="2776208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w256.jpg" descr="id:21475019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59620" y="893445"/>
            <a:ext cx="2447925" cy="1954530"/>
          </a:xfrm>
          <a:prstGeom prst="rect">
            <a:avLst/>
          </a:prstGeom>
        </p:spPr>
      </p:pic>
      <p:sp>
        <p:nvSpPr>
          <p:cNvPr id="7" name="内容占位符 1"/>
          <p:cNvSpPr>
            <a:spLocks noGrp="1"/>
          </p:cNvSpPr>
          <p:nvPr/>
        </p:nvSpPr>
        <p:spPr>
          <a:xfrm>
            <a:off x="289099" y="3688075"/>
            <a:ext cx="11485848" cy="11302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）若这种电车每次充满电后持续正常行驶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5km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，正常匀速行驶时的效率为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η</a:t>
            </a:r>
            <a:r>
              <a:rPr lang="zh-CN" altLang="zh-CN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试估算每次充满电时电车从充电桩所获得的能量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4819" y="4931301"/>
            <a:ext cx="1983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1.67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7</a:t>
            </a:r>
            <a:r>
              <a:rPr lang="en-US" altLang="zh-CN" sz="2400"/>
              <a:t> J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2"/>
              <p:cNvSpPr txBox="1"/>
              <p:nvPr/>
            </p:nvSpPr>
            <p:spPr bwMode="auto">
              <a:xfrm>
                <a:off x="289099" y="5316183"/>
                <a:ext cx="11485848" cy="12935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这种电车每次充满电后持续正常行驶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km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，电车所做的功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eaLnBrk="1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pc="-100">
                    <a:solidFill>
                      <a:srgbClr val="000000"/>
                    </a:solidFill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，电车从充电桩所获得的能量</a:t>
                </a:r>
                <a:r>
                  <a:rPr lang="en-US" altLang="zh-CN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 spc="-1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η</m:t>
                        </m:r>
                        <m:r>
                          <m:rPr>
                            <m:nor/>
                          </m:rPr>
                          <a:rPr lang="zh-CN" altLang="zh-CN" spc="-100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行</m:t>
                        </m:r>
                      </m:den>
                    </m:f>
                  </m:oMath>
                </a14:m>
                <a:r>
                  <a:rPr lang="zh-CN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5×1</m:t>
                        </m:r>
                        <m:sSup>
                          <m:sSupPr>
                            <m:ctrlPr>
                              <a:rPr lang="zh-CN" altLang="zh-CN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90</m:t>
                        </m:r>
                        <m:r>
                          <m:rPr>
                            <m:nor/>
                          </m:rPr>
                          <a:rPr lang="zh-CN" altLang="zh-CN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％</m:t>
                        </m:r>
                      </m:den>
                    </m:f>
                  </m:oMath>
                </a14:m>
                <a:r>
                  <a:rPr lang="en-US" altLang="zh-CN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pc="-100">
                    <a:solidFill>
                      <a:srgbClr val="000000"/>
                    </a:solidFill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67</a:t>
                </a:r>
                <a:r>
                  <a:rPr lang="en-US" altLang="zh-CN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 spc="-1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9099" y="5316183"/>
                <a:ext cx="11485848" cy="1293559"/>
              </a:xfrm>
              <a:prstGeom prst="rect">
                <a:avLst/>
              </a:prstGeom>
              <a:blipFill rotWithShape="1">
                <a:blip r:embed="rId3"/>
                <a:stretch>
                  <a:fillRect l="-2" t="-2403" r="1" b="-53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909955"/>
            <a:ext cx="8825865" cy="1161415"/>
          </a:xfrm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）若每次给这种电车充满电须耗时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，试估算充电桩为电车充电时的输出功率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049" y="2061242"/>
            <a:ext cx="18221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5.57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5</a:t>
            </a:r>
            <a:r>
              <a:rPr lang="en-US" altLang="zh-CN" sz="2400"/>
              <a:t> W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3"/>
              <p:cNvSpPr txBox="1"/>
              <p:nvPr/>
            </p:nvSpPr>
            <p:spPr bwMode="auto">
              <a:xfrm>
                <a:off x="360854" y="2509364"/>
                <a:ext cx="11485848" cy="6666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充电桩为电车充电时的输出功率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出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67×1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5.57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W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内容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509364"/>
                <a:ext cx="11485848" cy="666657"/>
              </a:xfrm>
              <a:prstGeom prst="rect">
                <a:avLst/>
              </a:prstGeom>
              <a:blipFill rotWithShape="1">
                <a:blip r:embed="rId2"/>
                <a:stretch>
                  <a:fillRect l="-2" t="-4644" r="1" b="5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内容占位符 1"/>
          <p:cNvSpPr>
            <a:spLocks noGrp="1"/>
          </p:cNvSpPr>
          <p:nvPr/>
        </p:nvSpPr>
        <p:spPr>
          <a:xfrm>
            <a:off x="360854" y="3114035"/>
            <a:ext cx="11485848" cy="17543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）若按电价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）来计算，则每次充电需花费电费多少元？与之同样功能的燃油公交车百公里油耗约为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 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，燃油价格按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来计算，同样行驶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5km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需花费燃油费多少元？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582" y="4940116"/>
            <a:ext cx="2036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2.32</a:t>
            </a:r>
            <a:r>
              <a:rPr lang="zh-CN" altLang="zh-CN" sz="2400">
                <a:cs typeface="Times New Roman" panose="02020603050405020304" pitchFamily="18" charset="0"/>
              </a:rPr>
              <a:t>元　</a:t>
            </a:r>
            <a:r>
              <a:rPr lang="en-US" altLang="zh-CN" sz="2400"/>
              <a:t>9.9</a:t>
            </a:r>
            <a:r>
              <a:rPr lang="zh-CN" altLang="zh-CN" sz="2400">
                <a:cs typeface="Times New Roman" panose="02020603050405020304" pitchFamily="18" charset="0"/>
              </a:rPr>
              <a:t>元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4"/>
              <p:cNvSpPr txBox="1"/>
              <p:nvPr/>
            </p:nvSpPr>
            <p:spPr bwMode="auto">
              <a:xfrm>
                <a:off x="360854" y="5370433"/>
                <a:ext cx="11485848" cy="1320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每次充电所需电费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67×1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2.32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元；燃油公交车行驶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km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需花费燃油费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km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100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km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36 L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5.5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9.9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内容占位符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5370433"/>
                <a:ext cx="11485848" cy="1320490"/>
              </a:xfrm>
              <a:prstGeom prst="rect">
                <a:avLst/>
              </a:prstGeom>
              <a:blipFill rotWithShape="1">
                <a:blip r:embed="rId3"/>
                <a:stretch>
                  <a:fillRect l="-2" t="-18" r="1" b="4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/>
          <p:cNvSpPr/>
          <p:nvPr/>
        </p:nvSpPr>
        <p:spPr>
          <a:xfrm>
            <a:off x="10143196" y="2560943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1" name="w256.jpg" descr="id:21475019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659620" y="678180"/>
            <a:ext cx="2447925" cy="1954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1477645"/>
            <a:ext cx="11485880" cy="2089150"/>
          </a:xfrm>
          <a:solidFill>
            <a:srgbClr val="E1F4FC"/>
          </a:solidFill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本题考查重力、功和功率、能量利用效率的计算以及二力平衡条件的应用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考查面比较广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解题的关键是公式及其变形的灵活运用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还要知道物体做匀速运动时牵引力等于阻力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82" y="1481979"/>
            <a:ext cx="1928471" cy="50211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5408"/>
            <a:ext cx="875868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第二十八届全国初中应用物理知识竞赛初赛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）某学校新装的饮水机既能提供温度为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的开水，也能提供温度为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的可直接饮用的温开水，研究性学习小组的同学查阅了相关资料，画出了饮水机内部结构简图如图所示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他们发现从自来水管流入饮水机的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生水并不是直接进入加热器，而是先进入换热器，与已经加热到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的开水进行热交换，这样开水就变成了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的温开水，生水也被加热到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然后进入加热器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若饮水机加热器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06346" y="4478987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jk162.jpg" descr="id:21475019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10916" y="1310543"/>
            <a:ext cx="2664296" cy="331071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4861093"/>
            <a:ext cx="11494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的额定功率为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3kW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，饮水机内水箱容积为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45 L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，已知</a:t>
            </a:r>
            <a:r>
              <a:rPr lang="en-US" altLang="zh-CN" sz="2400" b="0" i="1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zh-CN" altLang="zh-CN" sz="2400" b="0" baseline="-25000">
                <a:solidFill>
                  <a:srgbClr val="000000"/>
                </a:solidFill>
                <a:cs typeface="Times New Roman" panose="02020603050405020304" pitchFamily="18" charset="0"/>
              </a:rPr>
              <a:t>水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4.2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 b="0" baseline="30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J/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kg</a:t>
            </a:r>
            <a:r>
              <a:rPr lang="en-US" altLang="zh-CN" sz="2400" b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不计热量损失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931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四个位置的水温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1330" y="124006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见解析</a:t>
            </a:r>
            <a:endParaRPr lang="zh-CN" altLang="en-US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1656010"/>
            <a:ext cx="86146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位置的水温为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位置的水温为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35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位置的水温为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位置的水温为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85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℃.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84672" y="388692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jk162.jpg" descr="id:21475019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76002" y="799726"/>
            <a:ext cx="2479779" cy="3081434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2685883"/>
            <a:ext cx="8182624" cy="1314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）相同功率的只能提供开水的饮水机，一天供应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小时开水，最多能供应多少升？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6788" y="3898986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257.14 L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6"/>
              <p:cNvSpPr txBox="1"/>
              <p:nvPr/>
            </p:nvSpPr>
            <p:spPr bwMode="auto">
              <a:xfrm>
                <a:off x="360854" y="4331661"/>
                <a:ext cx="11422984" cy="2046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因水吸收的热量和消耗的电能相等，则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3000 W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3 600 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8.64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，最多能供应的水的质量为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𝑄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64×1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℃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100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℃</m:t>
                        </m:r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℃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den>
                    </m:f>
                  </m:oMath>
                </a14:m>
                <a:endParaRPr lang="en-US" altLang="zh-CN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l" eaLnBrk="1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257.14 kg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，水的体积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257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14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0.257 14 m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257.14 L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内容占位符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331661"/>
                <a:ext cx="11422984" cy="2046842"/>
              </a:xfrm>
              <a:prstGeom prst="rect">
                <a:avLst/>
              </a:prstGeom>
              <a:blipFill rotWithShape="1">
                <a:blip r:embed="rId3"/>
                <a:stretch>
                  <a:fillRect l="-2" t="-16" r="1" b="-965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5640"/>
            <a:ext cx="8542664" cy="181878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）统计结果显示，学校学生一天所需的开水和温开水的质量之比是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，使用该型号饮水机每天正常工作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小时，最多能供应多少升可饮用水？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5288" y="2994807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734.7 L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7"/>
              <p:cNvSpPr txBox="1"/>
              <p:nvPr/>
            </p:nvSpPr>
            <p:spPr bwMode="auto">
              <a:xfrm>
                <a:off x="360854" y="3528480"/>
                <a:ext cx="8542664" cy="18447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eaLnBrk="1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m'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开水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m'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温开水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，代入数据，解得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m'</a:t>
                </a:r>
              </a:p>
              <a:p>
                <a:pPr algn="l" eaLnBrk="1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146.94 kg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，则最多能供应的可饮用水为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5×146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94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0.734 7 m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 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734.7 L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528480"/>
                <a:ext cx="8542664" cy="1844736"/>
              </a:xfrm>
              <a:prstGeom prst="rect">
                <a:avLst/>
              </a:prstGeom>
              <a:blipFill rotWithShape="1">
                <a:blip r:embed="rId2"/>
                <a:stretch>
                  <a:fillRect l="-2" t="-23" r="2" b="2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9551590" y="4839543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jk162.jpg" descr="id:21475019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67952" y="1457456"/>
            <a:ext cx="2664296" cy="3310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5511"/>
            <a:ext cx="11485848" cy="5306068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/>
              <a:t>　　</a:t>
            </a:r>
            <a:r>
              <a:rPr lang="zh-CN" altLang="zh-CN" sz="22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第二十二届全国初中应用物理竞赛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如图甲所示的热熔胶枪是一种装修工具，用于材料</a:t>
            </a:r>
            <a:endParaRPr lang="en-US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涂胶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它的内部有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只相同的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PTC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正温度系数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）加</a:t>
            </a:r>
            <a:endParaRPr lang="en-US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热元件，其工作电路如图乙所示，扣动扳机能使固</a:t>
            </a:r>
            <a:endParaRPr lang="en-US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体胶条向前挤压，联动开关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同时掷向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，枪口冒出胶液，松开扳机，联动开关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同时掷向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单只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PTC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元件的电阻随温度的变化如图丙所示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PTC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元件的工作情况，下列说法中正确的是（　　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扣动扳机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两只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PTC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元件串联在电路中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松开扳机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只有一只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PTC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元件接入电路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松开扳机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当温度为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电路消耗的电功率为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扣动扳机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当温度为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180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电路消耗的电能为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865163"/>
            <a:ext cx="1602759" cy="37121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247334" y="2780928"/>
            <a:ext cx="424847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en-US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2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n396.jpg" descr="id:214750185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5518" y="1399863"/>
            <a:ext cx="1915974" cy="1453073"/>
          </a:xfrm>
          <a:prstGeom prst="rect">
            <a:avLst/>
          </a:prstGeom>
        </p:spPr>
      </p:pic>
      <p:pic>
        <p:nvPicPr>
          <p:cNvPr id="7" name="n397.jpg" descr="id:214750185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552968" y="1189465"/>
            <a:ext cx="1445292" cy="1669097"/>
          </a:xfrm>
          <a:prstGeom prst="rect">
            <a:avLst/>
          </a:prstGeom>
        </p:spPr>
      </p:pic>
      <p:pic>
        <p:nvPicPr>
          <p:cNvPr id="8" name="n398.jpg" descr="id:214750186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0032768" y="1300439"/>
            <a:ext cx="1834321" cy="150074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938973" y="4203836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D</a:t>
            </a:r>
            <a:endParaRPr lang="zh-CN" altLang="en-US" sz="2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536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）请简述这种饮水机有哪些优点？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45402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见解析</a:t>
            </a:r>
            <a:endParaRPr lang="zh-CN" altLang="en-US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58085"/>
            <a:ext cx="811061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主要优点就是节能，把开水放凉浪费的能量用来加热冷水；其他合理的优点，例如：方便，可以直接喝温水，不用放凉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90796" y="4438853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jk162.jpg" descr="id:21475019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43478" y="1256027"/>
            <a:ext cx="2664296" cy="3310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88096"/>
                <a:ext cx="11485848" cy="188218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/>
                  <a:t>　　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扣动扳机时，联动开关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同时掷向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，等效电路如图甲所示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两只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PTC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元件并联在电路中，当温度为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180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1 210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min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电路消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耗的电能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×60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s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210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×60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s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210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4 800 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88096"/>
                <a:ext cx="11485848" cy="1882182"/>
              </a:xfrm>
              <a:blipFill rotWithShape="1">
                <a:blip r:embed="rId2"/>
                <a:stretch>
                  <a:fillRect l="-2" t="-2" r="1" b="-44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n566.jpg" descr="id:21475018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9022" y="3115372"/>
            <a:ext cx="2304256" cy="26371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303118" y="5847655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46624"/>
                <a:ext cx="11485848" cy="189686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松开扳机时，联动开关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同时掷向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，等效电路如图乙所示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两只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PTC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元件串联在电路中，当温度为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880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，电路消耗的电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功率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880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+880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27.5 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46624"/>
                <a:ext cx="11485848" cy="1896866"/>
              </a:xfrm>
              <a:blipFill rotWithShape="1">
                <a:blip r:embed="rId2"/>
                <a:stretch>
                  <a:fillRect l="-2" t="-8" r="1" b="-39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5483138" y="5517048"/>
            <a:ext cx="432048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n567.jpg" descr="id:21475018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83038" y="2935002"/>
            <a:ext cx="2232248" cy="258204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804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第二十三届全国初中应用物理知识竞赛预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）如图甲所示是测定小灯泡额定功率的实物连接图，其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中电源是三节新的干电池，灯泡额定电压是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3.8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，其灯丝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电阻约是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，滑动变阻器上标有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的字样，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），电压表（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）请你用笔画线代替导线将电路中未连接的部分连接好，使它成为完整的实验电路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46376" y="3210721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z139.jpg" descr="id:21475018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60568" y="1617919"/>
            <a:ext cx="3327947" cy="17246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446" y="1465032"/>
            <a:ext cx="3433708" cy="1897465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501317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6280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电流表串联在电路中，用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测量范围，电压表并联在灯泡两端，选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测量范围，滑动变阻器接一上一下两接线柱，电路图如答案图甲所示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461330" y="4436928"/>
            <a:ext cx="1773912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</a:t>
            </a:r>
            <a:endParaRPr lang="zh-CN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2766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）小刚合理地连接好电路，并按正确的顺序操作，但闭合开关后灯不亮，聪明的小刚猜想：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可能是灯丝断了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可能是滑动变阻器断路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可能是小灯泡短路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可能是电流表断路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根据小刚的猜想，请你借助图中的电流表和电压表验证小刚的猜想，将电流表、电压表的示数填入下表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880670"/>
              </p:ext>
            </p:extLst>
          </p:nvPr>
        </p:nvGraphicFramePr>
        <p:xfrm>
          <a:off x="549217" y="3916400"/>
          <a:ext cx="10971213" cy="1384808"/>
        </p:xfrm>
        <a:graphic>
          <a:graphicData uri="http://schemas.openxmlformats.org/drawingml/2006/table">
            <a:tbl>
              <a:tblPr firstRow="1" firstCol="1" bandRow="1"/>
              <a:tblGrid>
                <a:gridCol w="2992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89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91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猜想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电流表示数</a:t>
                      </a:r>
                      <a:r>
                        <a:rPr lang="en-US" sz="23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电压表示数</a:t>
                      </a:r>
                      <a:r>
                        <a:rPr lang="en-US" sz="23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如果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成立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如果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成立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5375126" y="444425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0</a:t>
            </a:r>
            <a:endParaRPr lang="zh-CN" altLang="en-US" sz="2300"/>
          </a:p>
        </p:txBody>
      </p:sp>
      <p:sp>
        <p:nvSpPr>
          <p:cNvPr id="5" name="矩形 4"/>
          <p:cNvSpPr/>
          <p:nvPr/>
        </p:nvSpPr>
        <p:spPr>
          <a:xfrm>
            <a:off x="9119542" y="4408235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4</a:t>
            </a:r>
            <a:r>
              <a:rPr lang="en-US" altLang="zh-CN" sz="2300">
                <a:cs typeface="Times New Roman" panose="02020603050405020304" pitchFamily="18" charset="0"/>
              </a:rPr>
              <a:t>.</a:t>
            </a:r>
            <a:r>
              <a:rPr lang="en-US" altLang="zh-CN" sz="2300"/>
              <a:t>5</a:t>
            </a:r>
            <a:endParaRPr lang="zh-CN" altLang="en-US" sz="2300"/>
          </a:p>
        </p:txBody>
      </p:sp>
      <p:sp>
        <p:nvSpPr>
          <p:cNvPr id="6" name="矩形 5"/>
          <p:cNvSpPr/>
          <p:nvPr/>
        </p:nvSpPr>
        <p:spPr>
          <a:xfrm>
            <a:off x="5143491" y="4928808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0</a:t>
            </a:r>
            <a:r>
              <a:rPr lang="en-US" altLang="zh-CN" sz="2300">
                <a:cs typeface="Times New Roman" panose="02020603050405020304" pitchFamily="18" charset="0"/>
              </a:rPr>
              <a:t>.</a:t>
            </a:r>
            <a:r>
              <a:rPr lang="en-US" altLang="zh-CN" sz="2300"/>
              <a:t>45</a:t>
            </a:r>
            <a:endParaRPr lang="zh-CN" altLang="en-US" sz="2300"/>
          </a:p>
        </p:txBody>
      </p:sp>
      <p:sp>
        <p:nvSpPr>
          <p:cNvPr id="7" name="矩形 6"/>
          <p:cNvSpPr/>
          <p:nvPr/>
        </p:nvSpPr>
        <p:spPr>
          <a:xfrm>
            <a:off x="9274232" y="494083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0</a:t>
            </a:r>
            <a:endParaRPr lang="zh-CN" altLang="en-US" sz="2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1"/>
              <p:cNvSpPr txBox="1"/>
              <p:nvPr/>
            </p:nvSpPr>
            <p:spPr bwMode="auto">
              <a:xfrm>
                <a:off x="360854" y="5348230"/>
                <a:ext cx="11485848" cy="1194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716280" algn="dist"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sz="2300" spc="-100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zh-CN" altLang="zh-CN" sz="2300" spc="-10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sz="23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如果是灯丝断了，电流表示数</a:t>
                </a:r>
                <a:r>
                  <a:rPr lang="en-US" altLang="zh-CN" sz="2300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3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3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，电压表示数等于电源电压</a:t>
                </a:r>
                <a:r>
                  <a:rPr lang="en-US" altLang="zh-CN" sz="2300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sz="23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1.5 V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sz="23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4.5 V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；如果是小灯泡短路，电流表示数约为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300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zh-CN" altLang="en-US" sz="2300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滑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0.45 A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，电压表示数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 baseline="-25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5348230"/>
                <a:ext cx="11485848" cy="1194366"/>
              </a:xfrm>
              <a:prstGeom prst="rect">
                <a:avLst/>
              </a:prstGeom>
              <a:blipFill rotWithShape="1">
                <a:blip r:embed="rId2"/>
                <a:stretch>
                  <a:fillRect l="-2" t="-22" r="1" b="-52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690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）假如电压表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测量范围已损坏，小刚仍想测出小灯泡的额定功率，请你设计一个新的电路图画在下面的方框内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17715" y="4779900"/>
            <a:ext cx="5040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 hangingPunct="1"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280" y="2175986"/>
            <a:ext cx="3863259" cy="260733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9408" y="2633344"/>
            <a:ext cx="2968246" cy="21328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1716" y="2331628"/>
            <a:ext cx="2797104" cy="2335255"/>
          </a:xfrm>
          <a:prstGeom prst="rect">
            <a:avLst/>
          </a:prstGeom>
        </p:spPr>
      </p:pic>
      <p:sp>
        <p:nvSpPr>
          <p:cNvPr id="8" name="内容占位符 1"/>
          <p:cNvSpPr txBox="1"/>
          <p:nvPr/>
        </p:nvSpPr>
        <p:spPr bwMode="auto">
          <a:xfrm>
            <a:off x="360854" y="52290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电压表用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测量范围测滑动变阻器两端的电压，电路图如答案图乙所示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89993" y="2064650"/>
            <a:ext cx="17739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</a:t>
            </a:r>
            <a:endParaRPr lang="zh-CN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）按照新设计的电路图调节滑动变阻器，使电压表的示数达到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，小灯泡正常发光，此时电流表示数如图丙所示，则小灯泡的额定功率是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49304" y="853225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</a:t>
            </a:r>
            <a:r>
              <a:rPr lang="en-US" altLang="zh-CN" sz="2400"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7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750876" y="1386898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1.14</a:t>
            </a:r>
            <a:endParaRPr lang="zh-CN" altLang="en-US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8411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6280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当灯泡正常发光时，电压为额定电压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3.8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，此时滑动变阻器两端电压，即电压表示数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3.8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0.7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；电流表测量范围是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分度值是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 A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，电流表示数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A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，灯泡的额定功率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3.8 V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A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1.14 W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02919" y="4448738"/>
            <a:ext cx="5040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 hangingPunct="1"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484" y="1844824"/>
            <a:ext cx="3863259" cy="26073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612" y="2302182"/>
            <a:ext cx="2968246" cy="213287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6920" y="2000466"/>
            <a:ext cx="2797104" cy="2335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656054"/>
                <a:ext cx="11485848" cy="436523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B0F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特长生招生题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）一个电热毯的额定电压为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220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，电阻为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将其改造成两挡，第一挡正常使用时的功率为额定功率，单位时间发热量为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；第二挡降压使用，其功率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为额定功率的一半，单位时间内发热量为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𝑄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则下列做法正确的是（　　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将电热毯电压变为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110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功率就减半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使用额定电压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给它串联一个电阻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＝（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的功率就减半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使用额定电压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给它串联一个电阻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的功率就减半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使用额定电压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给它并联一个电阻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＝（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的功率就减半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656054"/>
                <a:ext cx="11485848" cy="4365234"/>
              </a:xfrm>
              <a:blipFill rotWithShape="1">
                <a:blip r:embed="rId2"/>
                <a:stretch>
                  <a:fillRect l="-2" t="-14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高手擂台.eps" descr="id:21475019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124744"/>
            <a:ext cx="2088232" cy="4916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10573" y="28819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3289</Words>
  <Application>Microsoft Office PowerPoint</Application>
  <PresentationFormat>自定义</PresentationFormat>
  <Paragraphs>134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Trebuchet MS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15500</cp:lastModifiedBy>
  <cp:revision>541</cp:revision>
  <dcterms:created xsi:type="dcterms:W3CDTF">2020-11-06T05:24:00Z</dcterms:created>
  <dcterms:modified xsi:type="dcterms:W3CDTF">2025-09-18T00:39:19Z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3B54F20B1BC047AA88CF72421C60168C_12</vt:lpwstr>
  </property>
</Properties>
</file>